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4"/>
    <p:sldMasterId id="2147483660" r:id="rId5"/>
  </p:sldMasterIdLst>
  <p:notesMasterIdLst>
    <p:notesMasterId r:id="rId21"/>
  </p:notesMasterIdLst>
  <p:handoutMasterIdLst>
    <p:handoutMasterId r:id="rId22"/>
  </p:handoutMasterIdLst>
  <p:sldIdLst>
    <p:sldId id="944" r:id="rId6"/>
    <p:sldId id="950" r:id="rId7"/>
    <p:sldId id="945" r:id="rId8"/>
    <p:sldId id="946" r:id="rId9"/>
    <p:sldId id="947" r:id="rId10"/>
    <p:sldId id="948" r:id="rId11"/>
    <p:sldId id="949" r:id="rId12"/>
    <p:sldId id="951" r:id="rId13"/>
    <p:sldId id="953" r:id="rId14"/>
    <p:sldId id="954" r:id="rId15"/>
    <p:sldId id="955" r:id="rId16"/>
    <p:sldId id="956" r:id="rId17"/>
    <p:sldId id="957" r:id="rId18"/>
    <p:sldId id="958" r:id="rId19"/>
    <p:sldId id="952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ien Ma" initials="HM" lastIdx="8" clrIdx="0">
    <p:extLst>
      <p:ext uri="{19B8F6BF-5375-455C-9EA6-DF929625EA0E}">
        <p15:presenceInfo xmlns:p15="http://schemas.microsoft.com/office/powerpoint/2012/main" userId="S::h39ma@uwaterloo.ca::4aa6ba6b-28b9-4551-b5e5-d7c03b19eb0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00000"/>
    <a:srgbClr val="FFFFFF"/>
    <a:srgbClr val="FF0000"/>
    <a:srgbClr val="404040"/>
    <a:srgbClr val="8000B3"/>
    <a:srgbClr val="00B0F0"/>
    <a:srgbClr val="F1F1F1"/>
    <a:srgbClr val="FAEBEB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39" autoAdjust="0"/>
    <p:restoredTop sz="97386" autoAdjust="0"/>
  </p:normalViewPr>
  <p:slideViewPr>
    <p:cSldViewPr snapToGrid="0">
      <p:cViewPr varScale="1">
        <p:scale>
          <a:sx n="155" d="100"/>
          <a:sy n="155" d="100"/>
        </p:scale>
        <p:origin x="4818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8" d="100"/>
          <a:sy n="118" d="100"/>
        </p:scale>
        <p:origin x="764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E376AC5-93A8-8569-59FC-A7F58D5611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142D86-4AA3-7A42-DCA2-45A34211D37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0517E-E151-463B-92EA-35AE554DC282}" type="datetimeFigureOut">
              <a:rPr lang="en-CA" smtClean="0"/>
              <a:t>2023-10-10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D590A1-EC39-F1E9-6E2B-5817055E80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28ECC4-E9EB-DBA5-0D7B-FBFE009542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B5CCD7-AD9D-40DB-9E66-F81524F407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73468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8B604F-A3C5-3447-9B34-F7D420116D74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851ECD-071B-1E43-B543-F4B8610EE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55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30DF486-3438-A340-9F75-BB86BE289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" y="5598000"/>
            <a:ext cx="3425624" cy="126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6" y="1028941"/>
            <a:ext cx="6519149" cy="1474115"/>
          </a:xfrm>
        </p:spPr>
        <p:txBody>
          <a:bodyPr lIns="0" anchor="b">
            <a:noAutofit/>
          </a:bodyPr>
          <a:lstStyle>
            <a:lvl1pPr algn="l">
              <a:defRPr sz="4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6" y="4266822"/>
            <a:ext cx="4114682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15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5" y="2642329"/>
            <a:ext cx="887187" cy="377962"/>
          </a:xfrm>
          <a:solidFill>
            <a:schemeClr val="accent1"/>
          </a:solidFill>
        </p:spPr>
        <p:txBody>
          <a:bodyPr/>
          <a:lstStyle>
            <a:lvl1pPr>
              <a:defRPr sz="825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4B742F7-0227-754C-A204-9FB6E00B7B13}" type="datetime1">
              <a:rPr lang="en-CA" smtClean="0"/>
              <a:t>2023-10-10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967756" y="6377232"/>
            <a:ext cx="3220281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61312" y="6377232"/>
            <a:ext cx="415425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1" y="198582"/>
            <a:ext cx="2311648" cy="1985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Rectangle 23"/>
          <p:cNvSpPr/>
          <p:nvPr userDrawn="1"/>
        </p:nvSpPr>
        <p:spPr>
          <a:xfrm>
            <a:off x="2288114" y="198582"/>
            <a:ext cx="2285296" cy="19858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Rectangle 24"/>
          <p:cNvSpPr/>
          <p:nvPr userDrawn="1"/>
        </p:nvSpPr>
        <p:spPr>
          <a:xfrm>
            <a:off x="4573410" y="198582"/>
            <a:ext cx="2285296" cy="1985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Rectangle 25"/>
          <p:cNvSpPr/>
          <p:nvPr userDrawn="1"/>
        </p:nvSpPr>
        <p:spPr>
          <a:xfrm>
            <a:off x="6858705" y="198582"/>
            <a:ext cx="2285296" cy="19858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7" name="Rectangle 26"/>
          <p:cNvSpPr/>
          <p:nvPr userDrawn="1"/>
        </p:nvSpPr>
        <p:spPr>
          <a:xfrm>
            <a:off x="1" y="0"/>
            <a:ext cx="9143999" cy="1985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011569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911" y="1396192"/>
            <a:ext cx="4157035" cy="670270"/>
          </a:xfrm>
        </p:spPr>
        <p:txBody>
          <a:bodyPr anchor="b">
            <a:noAutofit/>
          </a:bodyPr>
          <a:lstStyle>
            <a:lvl1pPr marL="0" indent="0">
              <a:buNone/>
              <a:defRPr sz="2100" b="1" baseline="0"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911" y="2184401"/>
            <a:ext cx="4157035" cy="3846945"/>
          </a:xfrm>
        </p:spPr>
        <p:txBody>
          <a:bodyPr>
            <a:normAutofit/>
          </a:bodyPr>
          <a:lstStyle>
            <a:lvl1pPr marL="216694" indent="-216694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500"/>
            </a:lvl1pPr>
            <a:lvl2pPr marL="5143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350"/>
            </a:lvl2pPr>
            <a:lvl3pPr marL="8572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200"/>
            </a:lvl3pPr>
            <a:lvl4pPr marL="12001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050"/>
            </a:lvl4pPr>
            <a:lvl5pPr marL="15430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7115" y="1396192"/>
            <a:ext cx="4195094" cy="670270"/>
          </a:xfrm>
        </p:spPr>
        <p:txBody>
          <a:bodyPr anchor="b">
            <a:normAutofit/>
          </a:bodyPr>
          <a:lstStyle>
            <a:lvl1pPr marL="0" indent="0">
              <a:buNone/>
              <a:defRPr sz="2100" b="1"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7115" y="2184401"/>
            <a:ext cx="4195094" cy="3846945"/>
          </a:xfrm>
        </p:spPr>
        <p:txBody>
          <a:bodyPr>
            <a:normAutofit/>
          </a:bodyPr>
          <a:lstStyle>
            <a:lvl1pPr marL="216694" indent="-216694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500"/>
            </a:lvl1pPr>
            <a:lvl2pPr marL="5143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350"/>
            </a:lvl2pPr>
            <a:lvl3pPr marL="8572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200"/>
            </a:lvl3pPr>
            <a:lvl4pPr marL="12001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050"/>
            </a:lvl4pPr>
            <a:lvl5pPr marL="15430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194913" y="434109"/>
            <a:ext cx="8677297" cy="89592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6D05-E0AE-2243-BFAC-23D2826616DE}" type="datetime1">
              <a:rPr lang="en-CA" smtClean="0"/>
              <a:t>2023-10-10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4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1BD75-567E-E546-8563-D9C05F5E4A8F}" type="datetime1">
              <a:rPr lang="en-CA" smtClean="0"/>
              <a:t>2023-10-10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85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200C-BD3D-E64D-9D3A-1E705A62E9B4}" type="datetime1">
              <a:rPr lang="en-CA" smtClean="0"/>
              <a:t>2023-10-10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299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NoBkg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BE4D-2138-8546-A677-AAE13F5572E1}" type="datetime1">
              <a:rPr lang="en-CA" smtClean="0"/>
              <a:t>2023-10-10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387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47554" y="1237675"/>
            <a:ext cx="3248891" cy="910202"/>
          </a:xfrm>
        </p:spPr>
        <p:txBody>
          <a:bodyPr anchor="b">
            <a:normAutofit/>
          </a:bodyPr>
          <a:lstStyle>
            <a:lvl1pPr algn="ctr">
              <a:defRPr sz="2100" cap="all" baseline="0"/>
            </a:lvl1pPr>
          </a:lstStyle>
          <a:p>
            <a:r>
              <a:rPr lang="en-US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15710" y="6335310"/>
            <a:ext cx="885836" cy="250337"/>
          </a:xfrm>
        </p:spPr>
        <p:txBody>
          <a:bodyPr/>
          <a:lstStyle/>
          <a:p>
            <a:fld id="{02E84A03-99A2-264C-8BB4-A39FFB6AB042}" type="datetime1">
              <a:rPr lang="en-CA" smtClean="0"/>
              <a:t>2023-10-10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947555" y="2244437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2947555" y="4668983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495300" y="2420360"/>
            <a:ext cx="8153400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1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2947555" y="4784726"/>
            <a:ext cx="3248891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9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56282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 with Pho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62714" y="495661"/>
            <a:ext cx="4080486" cy="575736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0772" y="1237675"/>
            <a:ext cx="3248891" cy="910202"/>
          </a:xfrm>
        </p:spPr>
        <p:txBody>
          <a:bodyPr anchor="b">
            <a:normAutofit/>
          </a:bodyPr>
          <a:lstStyle>
            <a:lvl1pPr algn="ctr">
              <a:defRPr sz="2100" cap="all" baseline="0"/>
            </a:lvl1pPr>
          </a:lstStyle>
          <a:p>
            <a:r>
              <a:rPr lang="en-US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19710" y="6335310"/>
            <a:ext cx="885836" cy="250337"/>
          </a:xfrm>
        </p:spPr>
        <p:txBody>
          <a:bodyPr/>
          <a:lstStyle/>
          <a:p>
            <a:fld id="{C8A8D445-B60B-B240-924F-AAD2FDC3AC35}" type="datetime1">
              <a:rPr lang="en-CA" smtClean="0"/>
              <a:t>2023-10-10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4912" y="6335310"/>
            <a:ext cx="2915434" cy="250337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359728" y="6335310"/>
            <a:ext cx="762000" cy="250337"/>
          </a:xfrm>
        </p:spPr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408707" y="2409026"/>
            <a:ext cx="3713021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65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640772" y="4784726"/>
            <a:ext cx="3248891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9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40773" y="2244437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640773" y="4668983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708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163242" y="3461559"/>
            <a:ext cx="6803231" cy="598488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 err="1"/>
              <a:t>Subheader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694" y="2382982"/>
            <a:ext cx="8677297" cy="1046019"/>
          </a:xfrm>
        </p:spPr>
        <p:txBody>
          <a:bodyPr anchor="b">
            <a:normAutofit/>
          </a:bodyPr>
          <a:lstStyle>
            <a:lvl1pPr algn="ctr">
              <a:defRPr sz="4500" cap="all" baseline="0"/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07154" y="6335310"/>
            <a:ext cx="885836" cy="250337"/>
          </a:xfrm>
        </p:spPr>
        <p:txBody>
          <a:bodyPr/>
          <a:lstStyle/>
          <a:p>
            <a:fld id="{9B03E23F-3279-3B4E-ACAF-B39872BF590A}" type="datetime1">
              <a:rPr lang="en-CA" smtClean="0"/>
              <a:t>2023-10-10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69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163242" y="3461559"/>
            <a:ext cx="6803231" cy="598488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 err="1"/>
              <a:t>Subheader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694" y="2382982"/>
            <a:ext cx="8677297" cy="1046019"/>
          </a:xfrm>
        </p:spPr>
        <p:txBody>
          <a:bodyPr anchor="b">
            <a:normAutofit/>
          </a:bodyPr>
          <a:lstStyle>
            <a:lvl1pPr algn="ctr">
              <a:defRPr sz="45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07154" y="6335310"/>
            <a:ext cx="885836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02D20-2405-7A45-A4F6-0834D7A8E682}" type="datetime1">
              <a:rPr lang="en-CA" smtClean="0"/>
              <a:t>2023-10-10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147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163242" y="3461559"/>
            <a:ext cx="6803231" cy="598488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 err="1"/>
              <a:t>Subheader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694" y="2382982"/>
            <a:ext cx="8677297" cy="1046019"/>
          </a:xfrm>
        </p:spPr>
        <p:txBody>
          <a:bodyPr anchor="b">
            <a:normAutofit/>
          </a:bodyPr>
          <a:lstStyle>
            <a:lvl1pPr algn="ctr">
              <a:defRPr sz="45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07154" y="6335310"/>
            <a:ext cx="885836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3030E5-4C9D-4E4B-8697-2753498B975A}" type="datetime1">
              <a:rPr lang="en-CA" smtClean="0"/>
              <a:t>2023-10-10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1542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2919" y="4581237"/>
            <a:ext cx="8158163" cy="1597891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350" b="0" i="0" cap="all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/>
              <a:t>click to edit master closing slide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8631-97B7-2846-99A0-0B72BA0DFA3A}" type="datetime1">
              <a:rPr lang="en-CA" smtClean="0"/>
              <a:t>2023-10-10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397164"/>
            <a:chOff x="0" y="0"/>
            <a:chExt cx="12192000" cy="397164"/>
          </a:xfrm>
        </p:grpSpPr>
        <p:sp>
          <p:nvSpPr>
            <p:cNvPr id="17" name="Rectangle 16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8F22C7D-C1E2-3043-B369-F9AA670BFC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45" y="1207407"/>
            <a:ext cx="4572108" cy="40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464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0593" y="397164"/>
            <a:ext cx="4573407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6" y="1028941"/>
            <a:ext cx="4114682" cy="1474115"/>
          </a:xfrm>
        </p:spPr>
        <p:txBody>
          <a:bodyPr lIns="0" anchor="b">
            <a:noAutofit/>
          </a:bodyPr>
          <a:lstStyle>
            <a:lvl1pPr algn="l">
              <a:defRPr sz="4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6" y="4266822"/>
            <a:ext cx="4114682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15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5" y="2642329"/>
            <a:ext cx="887187" cy="377962"/>
          </a:xfrm>
          <a:solidFill>
            <a:schemeClr val="accent1"/>
          </a:solidFill>
        </p:spPr>
        <p:txBody>
          <a:bodyPr/>
          <a:lstStyle>
            <a:lvl1pPr>
              <a:defRPr sz="825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0AD817D-2F3A-CB4A-9AA2-C17F6DB1481B}" type="datetime1">
              <a:rPr lang="en-CA" smtClean="0"/>
              <a:t>2023-10-10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967756" y="6377232"/>
            <a:ext cx="3220281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61312" y="6377232"/>
            <a:ext cx="415425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0" y="0"/>
            <a:ext cx="9144000" cy="397164"/>
            <a:chOff x="0" y="0"/>
            <a:chExt cx="12192000" cy="397164"/>
          </a:xfrm>
        </p:grpSpPr>
        <p:sp>
          <p:nvSpPr>
            <p:cNvPr id="19" name="Rectangle 18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BBE1A07C-8552-0542-9BF7-2A61006340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" y="5598000"/>
            <a:ext cx="3425624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692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E7DB0DE-C1CD-E146-97D4-DF8F857492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9" b="18119"/>
          <a:stretch/>
        </p:blipFill>
        <p:spPr>
          <a:xfrm>
            <a:off x="0" y="405114"/>
            <a:ext cx="9144000" cy="6452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0069" y="4682836"/>
            <a:ext cx="8043863" cy="1559782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350" b="0" i="0">
                <a:solidFill>
                  <a:schemeClr val="bg1">
                    <a:alpha val="81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/>
              <a:t>CLICK TO EDIT MASTER CLOSING SLIDE OPTION 2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BF923-458D-E74B-A849-71AD3BEDEF57}" type="datetime1">
              <a:rPr lang="en-CA" smtClean="0"/>
              <a:t>2023-10-10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12827E-EAC5-3946-AC23-03E04566DD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46" y="1322335"/>
            <a:ext cx="4572108" cy="40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9185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B0C9-B47E-4B33-A656-C78D1805DA95}" type="datetime1">
              <a:rPr lang="en-US" smtClean="0">
                <a:solidFill>
                  <a:srgbClr val="000000"/>
                </a:solidFill>
              </a:rPr>
              <a:pPr/>
              <a:t>10/10/2023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000000"/>
                </a:solidFill>
              </a:rPr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>
                <a:solidFill>
                  <a:srgbClr val="000000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576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7842B6A-813C-FA45-B88D-CE413A77FF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" y="5891436"/>
            <a:ext cx="3425624" cy="9665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6" y="1028941"/>
            <a:ext cx="6519149" cy="1474115"/>
          </a:xfrm>
        </p:spPr>
        <p:txBody>
          <a:bodyPr lIns="0" anchor="b">
            <a:noAutofit/>
          </a:bodyPr>
          <a:lstStyle>
            <a:lvl1pPr algn="l">
              <a:defRPr sz="405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6" y="4266822"/>
            <a:ext cx="4114682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1500" b="0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5" y="2642329"/>
            <a:ext cx="887187" cy="377962"/>
          </a:xfrm>
          <a:solidFill>
            <a:schemeClr val="accent1"/>
          </a:solidFill>
        </p:spPr>
        <p:txBody>
          <a:bodyPr/>
          <a:lstStyle>
            <a:lvl1pPr>
              <a:defRPr sz="825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34AB3E57-0D10-5440-9DB9-B78C4F37C40F}" type="datetime1">
              <a:rPr lang="en-CA" smtClean="0"/>
              <a:t>2023-10-10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967756" y="6377232"/>
            <a:ext cx="3220281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61312" y="6377232"/>
            <a:ext cx="415425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0" y="0"/>
            <a:ext cx="9144000" cy="188981"/>
            <a:chOff x="1" y="198582"/>
            <a:chExt cx="12191999" cy="198582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2029786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ack 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0593" y="397164"/>
            <a:ext cx="4573407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6" y="1028941"/>
            <a:ext cx="4114682" cy="1474115"/>
          </a:xfrm>
        </p:spPr>
        <p:txBody>
          <a:bodyPr lIns="0" anchor="b">
            <a:noAutofit/>
          </a:bodyPr>
          <a:lstStyle>
            <a:lvl1pPr algn="l">
              <a:defRPr sz="405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6" y="4266822"/>
            <a:ext cx="4114682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1500" b="0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5" y="2642329"/>
            <a:ext cx="887187" cy="377962"/>
          </a:xfrm>
          <a:solidFill>
            <a:schemeClr val="accent1"/>
          </a:solidFill>
        </p:spPr>
        <p:txBody>
          <a:bodyPr/>
          <a:lstStyle>
            <a:lvl1pPr>
              <a:defRPr sz="825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9202B77B-D9E4-ED4C-BC5F-D414FA615E33}" type="datetime1">
              <a:rPr lang="en-CA" smtClean="0"/>
              <a:t>2023-10-10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967756" y="6377232"/>
            <a:ext cx="3220281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61312" y="6377232"/>
            <a:ext cx="415425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0" y="0"/>
            <a:ext cx="9144000" cy="377962"/>
            <a:chOff x="0" y="0"/>
            <a:chExt cx="12192000" cy="397164"/>
          </a:xfrm>
        </p:grpSpPr>
        <p:sp>
          <p:nvSpPr>
            <p:cNvPr id="19" name="Rectangle 18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0F173A6-3ACA-4942-AF2C-D0B120EE61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" y="5922121"/>
            <a:ext cx="3425624" cy="93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13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6DA8-BF53-EF44-972B-B5BB7BA5240D}" type="datetime1">
              <a:rPr lang="en-CA" smtClean="0"/>
              <a:t>2023-10-10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28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555773" y="685060"/>
            <a:ext cx="1065644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825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MENU ITEM 1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681169" y="685060"/>
            <a:ext cx="1065644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825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MENU ITEM 2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7806565" y="685060"/>
            <a:ext cx="1065644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825" b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MENU ITEM 3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D35B724-2103-D646-8965-5FCF14D7FF87}" type="datetime1">
              <a:rPr lang="en-CA" smtClean="0"/>
              <a:t>2023-10-10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4913" y="434109"/>
            <a:ext cx="5284561" cy="895927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061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912" y="1709739"/>
            <a:ext cx="7049630" cy="2852737"/>
          </a:xfrm>
        </p:spPr>
        <p:txBody>
          <a:bodyPr anchor="b">
            <a:normAutofit/>
          </a:bodyPr>
          <a:lstStyle>
            <a:lvl1pPr algn="l">
              <a:defRPr sz="30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SECTION 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912" y="4589464"/>
            <a:ext cx="7049630" cy="150018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4A6B-D8C5-E84F-8BCB-E214D212F510}" type="datetime1">
              <a:rPr lang="en-CA" smtClean="0"/>
              <a:t>2023-10-10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45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_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4864933-A34D-514B-901B-F18D0E2575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63" y="992541"/>
            <a:ext cx="7657427" cy="28165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0391" y="3727927"/>
            <a:ext cx="6577965" cy="1212056"/>
          </a:xfrm>
        </p:spPr>
        <p:txBody>
          <a:bodyPr anchor="b">
            <a:noAutofit/>
          </a:bodyPr>
          <a:lstStyle>
            <a:lvl1pPr algn="l">
              <a:defRPr sz="30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SECTION TITLE SLIDE OPTION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720391" y="4947814"/>
            <a:ext cx="6577965" cy="666549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80E1D-F539-9F48-ADE9-D4909A5B5B4D}" type="datetime1">
              <a:rPr lang="en-CA" smtClean="0"/>
              <a:t>2023-10-10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397164"/>
            <a:chOff x="0" y="0"/>
            <a:chExt cx="12192000" cy="397164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1535930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913" y="434109"/>
            <a:ext cx="8677297" cy="89592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912" y="1413164"/>
            <a:ext cx="4190141" cy="4590472"/>
          </a:xfrm>
        </p:spPr>
        <p:txBody>
          <a:bodyPr/>
          <a:lstStyle>
            <a:lvl1pPr marL="216694" indent="-216694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1pPr>
            <a:lvl2pPr marL="5143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2pPr>
            <a:lvl3pPr marL="8572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3pPr>
            <a:lvl4pPr marL="12001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4pPr>
            <a:lvl5pPr marL="15430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8244" y="1413164"/>
            <a:ext cx="4243965" cy="4590472"/>
          </a:xfrm>
        </p:spPr>
        <p:txBody>
          <a:bodyPr/>
          <a:lstStyle>
            <a:lvl1pPr marL="216694" indent="-216694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1pPr>
            <a:lvl2pPr marL="5143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2pPr>
            <a:lvl3pPr marL="8572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3pPr>
            <a:lvl4pPr marL="12001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4pPr>
            <a:lvl5pPr marL="15430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00940-C45A-1242-A30B-8055EBB248B6}" type="datetime1">
              <a:rPr lang="en-CA" smtClean="0"/>
              <a:t>2023-10-10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053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D18FC7-EB3D-A142-853C-7A6BC4BDE92C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126" y="6114733"/>
            <a:ext cx="2446874" cy="69148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912" y="1269816"/>
            <a:ext cx="8677297" cy="47384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3510" y="6335310"/>
            <a:ext cx="885836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16C21CAE-C741-3340-9643-95B11A7DBBF8}" type="datetime1">
              <a:rPr lang="en-CA" smtClean="0"/>
              <a:t>2023-10-10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912" y="6335310"/>
            <a:ext cx="3919888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35310"/>
            <a:ext cx="762000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198582"/>
            <a:chOff x="1" y="198582"/>
            <a:chExt cx="12191999" cy="198582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1701365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82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hf hd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200" b="0" kern="1200" spc="38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694" indent="-216694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D18FC7-EB3D-A142-853C-7A6BC4BDE92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927" y="5990481"/>
            <a:ext cx="2446874" cy="900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913" y="434109"/>
            <a:ext cx="8677297" cy="895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912" y="1413164"/>
            <a:ext cx="8677297" cy="459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3510" y="6335310"/>
            <a:ext cx="885836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FDFC970-B950-4395-A833-47227D4A68CA}" type="datetime1">
              <a:rPr lang="en-US" smtClean="0">
                <a:solidFill>
                  <a:srgbClr val="000000"/>
                </a:solidFill>
              </a:rPr>
              <a:pPr/>
              <a:t>10/10/2023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912" y="6335310"/>
            <a:ext cx="3919888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35310"/>
            <a:ext cx="762000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397164"/>
            <a:chOff x="0" y="0"/>
            <a:chExt cx="12192000" cy="397164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278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hd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700" b="0" kern="1200" spc="38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694" indent="-216694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4B3C60-3724-2F96-EC40-3E756E549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2023-10-10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E02618-4E49-54B7-0978-AD9273289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F0B6D7-9286-1BA8-2AA4-D8C3A128F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885" y="1709693"/>
            <a:ext cx="7491315" cy="817607"/>
          </a:xfrm>
          <a:noFill/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dirty="0">
                <a:cs typeface="Arial" panose="020B0604020202020204" pitchFamily="34" charset="0"/>
              </a:rPr>
              <a:t>An Adaptive Calibration Algorithm Using Progressive Measurement and Accelerated Measurement Prediction</a:t>
            </a:r>
            <a:endParaRPr lang="en-US" sz="11500" dirty="0"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683B29-549E-AED6-7E19-562B1A09558E}"/>
              </a:ext>
            </a:extLst>
          </p:cNvPr>
          <p:cNvSpPr txBox="1"/>
          <p:nvPr/>
        </p:nvSpPr>
        <p:spPr>
          <a:xfrm>
            <a:off x="458885" y="4248558"/>
            <a:ext cx="318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Yuxuan Chen</a:t>
            </a:r>
            <a:endParaRPr lang="en-CA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1E8035-F7F2-FE24-59D4-61E20D04B324}"/>
              </a:ext>
            </a:extLst>
          </p:cNvPr>
          <p:cNvSpPr txBox="1">
            <a:spLocks/>
          </p:cNvSpPr>
          <p:nvPr/>
        </p:nvSpPr>
        <p:spPr>
          <a:xfrm>
            <a:off x="458885" y="2822938"/>
            <a:ext cx="7729152" cy="817607"/>
          </a:xfrm>
          <a:prstGeom prst="rect">
            <a:avLst/>
          </a:prstGeom>
          <a:noFill/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800" dirty="0"/>
              <a:t>Development Update 5</a:t>
            </a:r>
            <a:endParaRPr lang="en-US" sz="34400" dirty="0"/>
          </a:p>
        </p:txBody>
      </p:sp>
      <p:pic>
        <p:nvPicPr>
          <p:cNvPr id="10" name="Picture 9" descr="A colorful circle with dots&#10;&#10;Description automatically generated with medium confidence">
            <a:extLst>
              <a:ext uri="{FF2B5EF4-FFF2-40B4-BE49-F238E27FC236}">
                <a16:creationId xmlns:a16="http://schemas.microsoft.com/office/drawing/2014/main" id="{7E8ADDA3-4C2F-022E-41A6-0098947239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t="4380" r="4900"/>
          <a:stretch/>
        </p:blipFill>
        <p:spPr>
          <a:xfrm>
            <a:off x="-1724187" y="192331"/>
            <a:ext cx="9998861" cy="1006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712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0FAB99-F744-21AF-3A5D-33FB96CF7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624C5-B77D-7BAD-4FF9-10082801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7CB956-F404-64BB-0D9C-1130D231B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89" y="1946191"/>
            <a:ext cx="2783586" cy="27123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7FE12C-BDC3-7415-B5D9-4F52612460D6}"/>
              </a:ext>
            </a:extLst>
          </p:cNvPr>
          <p:cNvSpPr txBox="1"/>
          <p:nvPr/>
        </p:nvSpPr>
        <p:spPr>
          <a:xfrm>
            <a:off x="172489" y="4802481"/>
            <a:ext cx="2327876" cy="82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6947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0.92304°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-20.5574 dB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15D26A-83E5-55E1-6604-BB93A561C2D0}"/>
              </a:ext>
            </a:extLst>
          </p:cNvPr>
          <p:cNvSpPr txBox="1"/>
          <p:nvPr/>
        </p:nvSpPr>
        <p:spPr>
          <a:xfrm>
            <a:off x="172489" y="1254885"/>
            <a:ext cx="2327876" cy="422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Outphasing</a:t>
            </a:r>
            <a:endParaRPr lang="en-US" sz="16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D17744-04A0-2E74-6553-8571AD9BDBD3}"/>
              </a:ext>
            </a:extLst>
          </p:cNvPr>
          <p:cNvSpPr txBox="1"/>
          <p:nvPr/>
        </p:nvSpPr>
        <p:spPr>
          <a:xfrm>
            <a:off x="3186933" y="4802481"/>
            <a:ext cx="2327876" cy="82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1233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0.75647°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-32.6778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EE600D-0C9F-271A-FE3D-2FD2DFC7F80B}"/>
              </a:ext>
            </a:extLst>
          </p:cNvPr>
          <p:cNvSpPr txBox="1"/>
          <p:nvPr/>
        </p:nvSpPr>
        <p:spPr>
          <a:xfrm>
            <a:off x="3186933" y="1254885"/>
            <a:ext cx="2327876" cy="422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Separate-Indexing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00E9167-75CE-7A80-1078-E09B2B4B0C05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5528276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Supervised Calibration</a:t>
            </a:r>
            <a:endParaRPr lang="en-US" sz="199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A3BDBC4-683F-45D0-1B6A-C018D7C78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6933" y="1946191"/>
            <a:ext cx="2783586" cy="270311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946669F-A893-5336-27A6-C8339441D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377" y="1955385"/>
            <a:ext cx="2770134" cy="270311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D4D034B-F34C-4C5C-36DD-57A692B10658}"/>
              </a:ext>
            </a:extLst>
          </p:cNvPr>
          <p:cNvSpPr txBox="1"/>
          <p:nvPr/>
        </p:nvSpPr>
        <p:spPr>
          <a:xfrm>
            <a:off x="6201377" y="1254885"/>
            <a:ext cx="2327876" cy="422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Vector-Sum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33440E-987A-0D11-7127-59BB4F97B01E}"/>
              </a:ext>
            </a:extLst>
          </p:cNvPr>
          <p:cNvSpPr txBox="1"/>
          <p:nvPr/>
        </p:nvSpPr>
        <p:spPr>
          <a:xfrm>
            <a:off x="6201377" y="4808375"/>
            <a:ext cx="2327876" cy="82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618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1.2445°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-24.1766 dB</a:t>
            </a:r>
          </a:p>
        </p:txBody>
      </p:sp>
    </p:spTree>
    <p:extLst>
      <p:ext uri="{BB962C8B-B14F-4D97-AF65-F5344CB8AC3E}">
        <p14:creationId xmlns:p14="http://schemas.microsoft.com/office/powerpoint/2010/main" val="3918243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48A6CE-2EDD-17B1-A3D7-64AF490A6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9EFD229-0A16-F3F3-F441-F8959A8015C2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8435890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Unsupervised Calibration </a:t>
            </a:r>
            <a:r>
              <a:rPr lang="en-US" sz="2000" dirty="0">
                <a:latin typeface="Abadi Extra Light" panose="020B0204020104020204" pitchFamily="34" charset="0"/>
              </a:rPr>
              <a:t>using Machine Learning</a:t>
            </a:r>
            <a:endParaRPr lang="en-US" sz="19900" dirty="0">
              <a:latin typeface="Abadi Extra Light" panose="020B02040201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4FD65D-C7BA-6FC5-5F43-171967F4E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582" y="1556951"/>
            <a:ext cx="4189363" cy="36143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7E7923-2382-BE90-792C-D63AE2BBAD3E}"/>
              </a:ext>
            </a:extLst>
          </p:cNvPr>
          <p:cNvSpPr txBox="1"/>
          <p:nvPr/>
        </p:nvSpPr>
        <p:spPr>
          <a:xfrm>
            <a:off x="150169" y="1556951"/>
            <a:ext cx="3896669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Instead of fitting data to pre-defined functions, we can use machine learning to learn any arbitrary constellation behaviours.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Using randomly sampled measurements, a model can be trained and be used as the pre-characterization algorithm.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Since the dataset is limited, we need to transform training data into periodic space to improve the result.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Input and output of the model are the normalized real and imaginary parts of the points.</a:t>
            </a:r>
          </a:p>
        </p:txBody>
      </p:sp>
    </p:spTree>
    <p:extLst>
      <p:ext uri="{BB962C8B-B14F-4D97-AF65-F5344CB8AC3E}">
        <p14:creationId xmlns:p14="http://schemas.microsoft.com/office/powerpoint/2010/main" val="3425513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0FAB99-F744-21AF-3A5D-33FB96CF7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624C5-B77D-7BAD-4FF9-10082801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D17744-04A0-2E74-6553-8571AD9BDBD3}"/>
              </a:ext>
            </a:extLst>
          </p:cNvPr>
          <p:cNvSpPr txBox="1"/>
          <p:nvPr/>
        </p:nvSpPr>
        <p:spPr>
          <a:xfrm>
            <a:off x="884826" y="5193081"/>
            <a:ext cx="2327876" cy="82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753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1.0627°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-27.2701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EE600D-0C9F-271A-FE3D-2FD2DFC7F80B}"/>
              </a:ext>
            </a:extLst>
          </p:cNvPr>
          <p:cNvSpPr txBox="1"/>
          <p:nvPr/>
        </p:nvSpPr>
        <p:spPr>
          <a:xfrm>
            <a:off x="884826" y="1185524"/>
            <a:ext cx="2327876" cy="422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Separate-Indexing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4D034B-F34C-4C5C-36DD-57A692B10658}"/>
              </a:ext>
            </a:extLst>
          </p:cNvPr>
          <p:cNvSpPr txBox="1"/>
          <p:nvPr/>
        </p:nvSpPr>
        <p:spPr>
          <a:xfrm>
            <a:off x="4967756" y="1185524"/>
            <a:ext cx="2327876" cy="422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Vector-Sum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33440E-987A-0D11-7127-59BB4F97B01E}"/>
              </a:ext>
            </a:extLst>
          </p:cNvPr>
          <p:cNvSpPr txBox="1"/>
          <p:nvPr/>
        </p:nvSpPr>
        <p:spPr>
          <a:xfrm>
            <a:off x="4967756" y="5193082"/>
            <a:ext cx="2327876" cy="82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540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1.0733°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-46.0226 dB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EDC060-18E3-0818-02AC-DA3844730FDE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8435890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Unsupervised Calibration </a:t>
            </a:r>
            <a:r>
              <a:rPr lang="en-US" sz="2000" dirty="0">
                <a:latin typeface="Abadi Extra Light" panose="020B0204020104020204" pitchFamily="34" charset="0"/>
              </a:rPr>
              <a:t>using Machine Learning</a:t>
            </a:r>
            <a:endParaRPr lang="en-US" sz="19900" dirty="0">
              <a:latin typeface="Abadi Extra Light" panose="020B02040201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49D552-B36E-B214-3B69-5FD5EEB92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751" y="1839929"/>
            <a:ext cx="3365561" cy="33114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B5E4F06-05E0-A2F4-8AD8-DE674A985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826" y="1845724"/>
            <a:ext cx="3365562" cy="330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377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0FAB99-F744-21AF-3A5D-33FB96CF7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624C5-B77D-7BAD-4FF9-10082801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EDC060-18E3-0818-02AC-DA3844730FDE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8435890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Unsupervised Calibration </a:t>
            </a:r>
            <a:r>
              <a:rPr lang="en-US" sz="2000" dirty="0">
                <a:latin typeface="Abadi Extra Light" panose="020B0204020104020204" pitchFamily="34" charset="0"/>
              </a:rPr>
              <a:t>using Machine Learning</a:t>
            </a:r>
            <a:endParaRPr lang="en-US" sz="19900" dirty="0">
              <a:latin typeface="Abadi Extra Light" panose="020B0204020104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08FA4E-8C9B-57E3-9398-6F879C1B1FFB}"/>
              </a:ext>
            </a:extLst>
          </p:cNvPr>
          <p:cNvSpPr txBox="1"/>
          <p:nvPr/>
        </p:nvSpPr>
        <p:spPr>
          <a:xfrm>
            <a:off x="782688" y="2061268"/>
            <a:ext cx="284205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Separate-Indexing </a:t>
            </a:r>
          </a:p>
          <a:p>
            <a:pPr>
              <a:spcBef>
                <a:spcPts val="1200"/>
              </a:spcBef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</a:t>
            </a:r>
            <a:r>
              <a:rPr lang="en-CA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rmse</a:t>
            </a: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vs sample size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E77501-0EEA-6C68-7606-15143DA5C71E}"/>
              </a:ext>
            </a:extLst>
          </p:cNvPr>
          <p:cNvSpPr txBox="1"/>
          <p:nvPr/>
        </p:nvSpPr>
        <p:spPr>
          <a:xfrm>
            <a:off x="782688" y="4406993"/>
            <a:ext cx="284205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Separate-Indexing </a:t>
            </a:r>
          </a:p>
          <a:p>
            <a:pPr>
              <a:spcBef>
                <a:spcPts val="1200"/>
              </a:spcBef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</a:t>
            </a:r>
            <a:r>
              <a:rPr lang="en-CA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rmse</a:t>
            </a: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vs sample size</a:t>
            </a:r>
          </a:p>
        </p:txBody>
      </p:sp>
      <p:pic>
        <p:nvPicPr>
          <p:cNvPr id="22" name="Picture 21" descr="A graph with blue lines&#10;&#10;Description automatically generated">
            <a:extLst>
              <a:ext uri="{FF2B5EF4-FFF2-40B4-BE49-F238E27FC236}">
                <a16:creationId xmlns:a16="http://schemas.microsoft.com/office/drawing/2014/main" id="{76001C89-8EDC-F9B6-4719-0F9DA0B55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395" y="1318492"/>
            <a:ext cx="4288918" cy="2349037"/>
          </a:xfrm>
          <a:prstGeom prst="rect">
            <a:avLst/>
          </a:prstGeom>
        </p:spPr>
      </p:pic>
      <p:pic>
        <p:nvPicPr>
          <p:cNvPr id="24" name="Picture 23" descr="A graph with blue lines&#10;&#10;Description automatically generated">
            <a:extLst>
              <a:ext uri="{FF2B5EF4-FFF2-40B4-BE49-F238E27FC236}">
                <a16:creationId xmlns:a16="http://schemas.microsoft.com/office/drawing/2014/main" id="{F22DBE0B-E1E8-4883-287E-2D3BE3F16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395" y="3845455"/>
            <a:ext cx="4288917" cy="235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051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0FAB99-F744-21AF-3A5D-33FB96CF7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624C5-B77D-7BAD-4FF9-10082801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EDC060-18E3-0818-02AC-DA3844730FDE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8435890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Unsupervised Calibration </a:t>
            </a:r>
            <a:r>
              <a:rPr lang="en-US" sz="2000" dirty="0">
                <a:latin typeface="Abadi Extra Light" panose="020B0204020104020204" pitchFamily="34" charset="0"/>
              </a:rPr>
              <a:t>using Machine Learning</a:t>
            </a:r>
            <a:endParaRPr lang="en-US" sz="19900" dirty="0">
              <a:latin typeface="Abadi Extra Light" panose="020B0204020104020204" pitchFamily="34" charset="0"/>
            </a:endParaRPr>
          </a:p>
        </p:txBody>
      </p:sp>
      <p:pic>
        <p:nvPicPr>
          <p:cNvPr id="7" name="Picture 6" descr="A graph with blue lines&#10;&#10;Description automatically generated">
            <a:extLst>
              <a:ext uri="{FF2B5EF4-FFF2-40B4-BE49-F238E27FC236}">
                <a16:creationId xmlns:a16="http://schemas.microsoft.com/office/drawing/2014/main" id="{F4EFDAA3-C8FC-7D28-F1C7-D54AF3EB0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394" y="1318492"/>
            <a:ext cx="4288918" cy="2313019"/>
          </a:xfrm>
          <a:prstGeom prst="rect">
            <a:avLst/>
          </a:prstGeom>
        </p:spPr>
      </p:pic>
      <p:pic>
        <p:nvPicPr>
          <p:cNvPr id="14" name="Picture 13" descr="A graph showing a blue line&#10;&#10;Description automatically generated">
            <a:extLst>
              <a:ext uri="{FF2B5EF4-FFF2-40B4-BE49-F238E27FC236}">
                <a16:creationId xmlns:a16="http://schemas.microsoft.com/office/drawing/2014/main" id="{65CF1E18-A8FC-BE48-F87A-0C727E240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394" y="3771310"/>
            <a:ext cx="4288918" cy="229713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B08FA4E-8C9B-57E3-9398-6F879C1B1FFB}"/>
              </a:ext>
            </a:extLst>
          </p:cNvPr>
          <p:cNvSpPr txBox="1"/>
          <p:nvPr/>
        </p:nvSpPr>
        <p:spPr>
          <a:xfrm>
            <a:off x="782688" y="2061268"/>
            <a:ext cx="284205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Vector-Sum </a:t>
            </a:r>
          </a:p>
          <a:p>
            <a:pPr>
              <a:spcBef>
                <a:spcPts val="1200"/>
              </a:spcBef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</a:t>
            </a:r>
            <a:r>
              <a:rPr lang="en-CA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rmse</a:t>
            </a: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vs sample size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E77501-0EEA-6C68-7606-15143DA5C71E}"/>
              </a:ext>
            </a:extLst>
          </p:cNvPr>
          <p:cNvSpPr txBox="1"/>
          <p:nvPr/>
        </p:nvSpPr>
        <p:spPr>
          <a:xfrm>
            <a:off x="782688" y="4406993"/>
            <a:ext cx="284205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Vector-Sum </a:t>
            </a:r>
          </a:p>
          <a:p>
            <a:pPr>
              <a:spcBef>
                <a:spcPts val="1200"/>
              </a:spcBef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</a:t>
            </a:r>
            <a:r>
              <a:rPr lang="en-CA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rmse</a:t>
            </a: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vs sample size</a:t>
            </a:r>
          </a:p>
        </p:txBody>
      </p:sp>
    </p:spTree>
    <p:extLst>
      <p:ext uri="{BB962C8B-B14F-4D97-AF65-F5344CB8AC3E}">
        <p14:creationId xmlns:p14="http://schemas.microsoft.com/office/powerpoint/2010/main" val="4162657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91F56-3198-A091-4354-8C38757893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A6B57-DE5C-C07A-A271-7E8C40D75C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FF324C-339E-1CCC-9766-730516D00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6E8A83-BEE4-B624-9416-B19B79BBF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046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0FAB99-F744-21AF-3A5D-33FB96CF7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624C5-B77D-7BAD-4FF9-10082801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7CB956-F404-64BB-0D9C-1130D231B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89" y="1946191"/>
            <a:ext cx="2783586" cy="27123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7FE12C-BDC3-7415-B5D9-4F52612460D6}"/>
              </a:ext>
            </a:extLst>
          </p:cNvPr>
          <p:cNvSpPr txBox="1"/>
          <p:nvPr/>
        </p:nvSpPr>
        <p:spPr>
          <a:xfrm>
            <a:off x="172489" y="4802481"/>
            <a:ext cx="2327876" cy="82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6947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0.92304°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-20.5574 dB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15D26A-83E5-55E1-6604-BB93A561C2D0}"/>
              </a:ext>
            </a:extLst>
          </p:cNvPr>
          <p:cNvSpPr txBox="1"/>
          <p:nvPr/>
        </p:nvSpPr>
        <p:spPr>
          <a:xfrm>
            <a:off x="172489" y="1254885"/>
            <a:ext cx="2327876" cy="422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Outphasing</a:t>
            </a:r>
            <a:endParaRPr lang="en-US" sz="16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D17744-04A0-2E74-6553-8571AD9BDBD3}"/>
              </a:ext>
            </a:extLst>
          </p:cNvPr>
          <p:cNvSpPr txBox="1"/>
          <p:nvPr/>
        </p:nvSpPr>
        <p:spPr>
          <a:xfrm>
            <a:off x="3186933" y="4802481"/>
            <a:ext cx="2327876" cy="82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1233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0.75647°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-32.6778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EE600D-0C9F-271A-FE3D-2FD2DFC7F80B}"/>
              </a:ext>
            </a:extLst>
          </p:cNvPr>
          <p:cNvSpPr txBox="1"/>
          <p:nvPr/>
        </p:nvSpPr>
        <p:spPr>
          <a:xfrm>
            <a:off x="3186933" y="1254885"/>
            <a:ext cx="2327876" cy="422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Separate-Indexing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00E9167-75CE-7A80-1078-E09B2B4B0C05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5528276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Supervised Calibration</a:t>
            </a:r>
            <a:endParaRPr lang="en-US" sz="199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A3BDBC4-683F-45D0-1B6A-C018D7C78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6933" y="1946191"/>
            <a:ext cx="2783586" cy="270311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946669F-A893-5336-27A6-C8339441D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377" y="1955385"/>
            <a:ext cx="2770134" cy="270311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D4D034B-F34C-4C5C-36DD-57A692B10658}"/>
              </a:ext>
            </a:extLst>
          </p:cNvPr>
          <p:cNvSpPr txBox="1"/>
          <p:nvPr/>
        </p:nvSpPr>
        <p:spPr>
          <a:xfrm>
            <a:off x="6201377" y="1254885"/>
            <a:ext cx="2327876" cy="422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Vector-Sum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33440E-987A-0D11-7127-59BB4F97B01E}"/>
              </a:ext>
            </a:extLst>
          </p:cNvPr>
          <p:cNvSpPr txBox="1"/>
          <p:nvPr/>
        </p:nvSpPr>
        <p:spPr>
          <a:xfrm>
            <a:off x="6201377" y="4808375"/>
            <a:ext cx="2327876" cy="82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618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1.2445°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-24.1766 dB</a:t>
            </a:r>
          </a:p>
        </p:txBody>
      </p:sp>
    </p:spTree>
    <p:extLst>
      <p:ext uri="{BB962C8B-B14F-4D97-AF65-F5344CB8AC3E}">
        <p14:creationId xmlns:p14="http://schemas.microsoft.com/office/powerpoint/2010/main" val="1232940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48A6CE-2EDD-17B1-A3D7-64AF490A6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9EFD229-0A16-F3F3-F441-F8959A8015C2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5528276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Calibration Mechanism</a:t>
            </a:r>
            <a:endParaRPr lang="en-US" sz="19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D3C881-D44F-3F10-B5F4-65A4B0881F37}"/>
              </a:ext>
            </a:extLst>
          </p:cNvPr>
          <p:cNvSpPr txBox="1"/>
          <p:nvPr/>
        </p:nvSpPr>
        <p:spPr>
          <a:xfrm>
            <a:off x="633280" y="1886288"/>
            <a:ext cx="2327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Ideal Point Position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7D47DCA-C5A0-DCF3-18F1-17C869275F31}"/>
              </a:ext>
            </a:extLst>
          </p:cNvPr>
          <p:cNvSpPr/>
          <p:nvPr/>
        </p:nvSpPr>
        <p:spPr>
          <a:xfrm>
            <a:off x="3151656" y="1628128"/>
            <a:ext cx="2880844" cy="88565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Point Translation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5CD79C-FA12-3BE8-3493-F225A16EBF72}"/>
              </a:ext>
            </a:extLst>
          </p:cNvPr>
          <p:cNvSpPr txBox="1"/>
          <p:nvPr/>
        </p:nvSpPr>
        <p:spPr>
          <a:xfrm>
            <a:off x="6448861" y="1886288"/>
            <a:ext cx="2327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Code/Index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3B9BAE4-5DA3-D929-6B0A-2B6CE9415BC7}"/>
              </a:ext>
            </a:extLst>
          </p:cNvPr>
          <p:cNvSpPr/>
          <p:nvPr/>
        </p:nvSpPr>
        <p:spPr>
          <a:xfrm rot="5400000">
            <a:off x="6102763" y="3138164"/>
            <a:ext cx="2134420" cy="885652"/>
          </a:xfrm>
          <a:prstGeom prst="righ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Measurement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8F0964-CE48-FC6C-0CBA-FE697584F757}"/>
              </a:ext>
            </a:extLst>
          </p:cNvPr>
          <p:cNvSpPr txBox="1"/>
          <p:nvPr/>
        </p:nvSpPr>
        <p:spPr>
          <a:xfrm>
            <a:off x="5548063" y="4860540"/>
            <a:ext cx="32286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Measurement Point Position</a:t>
            </a:r>
          </a:p>
        </p:txBody>
      </p:sp>
      <p:sp>
        <p:nvSpPr>
          <p:cNvPr id="25" name="Arrow: Bent-Up 24">
            <a:extLst>
              <a:ext uri="{FF2B5EF4-FFF2-40B4-BE49-F238E27FC236}">
                <a16:creationId xmlns:a16="http://schemas.microsoft.com/office/drawing/2014/main" id="{A49F0F68-8C07-2A4D-90D3-EBC821C8DFB8}"/>
              </a:ext>
            </a:extLst>
          </p:cNvPr>
          <p:cNvSpPr/>
          <p:nvPr/>
        </p:nvSpPr>
        <p:spPr>
          <a:xfrm flipH="1">
            <a:off x="1110180" y="2738072"/>
            <a:ext cx="3849170" cy="2491800"/>
          </a:xfrm>
          <a:prstGeom prst="bentUpArrow">
            <a:avLst>
              <a:gd name="adj1" fmla="val 17610"/>
              <a:gd name="adj2" fmla="val 25000"/>
              <a:gd name="adj3" fmla="val 2500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Point Finding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5F3CA76-85F1-D590-8DB9-75E4F3E23AD4}"/>
              </a:ext>
            </a:extLst>
          </p:cNvPr>
          <p:cNvSpPr txBox="1"/>
          <p:nvPr/>
        </p:nvSpPr>
        <p:spPr>
          <a:xfrm>
            <a:off x="2082265" y="2680375"/>
            <a:ext cx="952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Next*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03677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48A6CE-2EDD-17B1-A3D7-64AF490A6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9EFD229-0A16-F3F3-F441-F8959A8015C2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5528276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Calibration Mechanism</a:t>
            </a:r>
            <a:endParaRPr lang="en-US" sz="19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D3C881-D44F-3F10-B5F4-65A4B0881F37}"/>
              </a:ext>
            </a:extLst>
          </p:cNvPr>
          <p:cNvSpPr txBox="1"/>
          <p:nvPr/>
        </p:nvSpPr>
        <p:spPr>
          <a:xfrm>
            <a:off x="633280" y="1886288"/>
            <a:ext cx="2327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Ideal Point Position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7D47DCA-C5A0-DCF3-18F1-17C869275F31}"/>
              </a:ext>
            </a:extLst>
          </p:cNvPr>
          <p:cNvSpPr/>
          <p:nvPr/>
        </p:nvSpPr>
        <p:spPr>
          <a:xfrm>
            <a:off x="3151656" y="1628128"/>
            <a:ext cx="2880844" cy="88565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Point Translation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5CD79C-FA12-3BE8-3493-F225A16EBF72}"/>
              </a:ext>
            </a:extLst>
          </p:cNvPr>
          <p:cNvSpPr txBox="1"/>
          <p:nvPr/>
        </p:nvSpPr>
        <p:spPr>
          <a:xfrm>
            <a:off x="6448861" y="1886288"/>
            <a:ext cx="2327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Code/Index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93982A4-AF49-4DEE-0FAB-1DBB8F2E6AD7}"/>
              </a:ext>
            </a:extLst>
          </p:cNvPr>
          <p:cNvSpPr txBox="1"/>
          <p:nvPr/>
        </p:nvSpPr>
        <p:spPr>
          <a:xfrm>
            <a:off x="638610" y="3027697"/>
            <a:ext cx="717823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Unique for different types of variable gain phase shifters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Provides a first guess of the code/index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Established through: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Pre-characterization</a:t>
            </a:r>
          </a:p>
          <a:p>
            <a:pPr marL="1200150" lvl="2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DC offset, vector length, phase offset, index-to-position profile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19841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48A6CE-2EDD-17B1-A3D7-64AF490A6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9EFD229-0A16-F3F3-F441-F8959A8015C2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5528276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Calibration Mechanism</a:t>
            </a:r>
            <a:endParaRPr lang="en-US" sz="19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D3C881-D44F-3F10-B5F4-65A4B0881F37}"/>
              </a:ext>
            </a:extLst>
          </p:cNvPr>
          <p:cNvSpPr txBox="1"/>
          <p:nvPr/>
        </p:nvSpPr>
        <p:spPr>
          <a:xfrm>
            <a:off x="461830" y="1895703"/>
            <a:ext cx="34243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Next ideal Point Position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7D47DCA-C5A0-DCF3-18F1-17C869275F31}"/>
              </a:ext>
            </a:extLst>
          </p:cNvPr>
          <p:cNvSpPr/>
          <p:nvPr/>
        </p:nvSpPr>
        <p:spPr>
          <a:xfrm flipH="1">
            <a:off x="3496962" y="1637543"/>
            <a:ext cx="2808754" cy="88565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Point Finding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5CD79C-FA12-3BE8-3493-F225A16EBF72}"/>
              </a:ext>
            </a:extLst>
          </p:cNvPr>
          <p:cNvSpPr txBox="1"/>
          <p:nvPr/>
        </p:nvSpPr>
        <p:spPr>
          <a:xfrm>
            <a:off x="6677461" y="1895703"/>
            <a:ext cx="2327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Measurement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93982A4-AF49-4DEE-0FAB-1DBB8F2E6AD7}"/>
              </a:ext>
            </a:extLst>
          </p:cNvPr>
          <p:cNvSpPr txBox="1"/>
          <p:nvPr/>
        </p:nvSpPr>
        <p:spPr>
          <a:xfrm>
            <a:off x="638610" y="3027697"/>
            <a:ext cx="7178239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Same for different types of variable gain phase shifters (it’s based on cartesian coordinates)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Only needed if the first guess doesn’t satisfy specified requirements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Include: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Measurement filtering and validation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Adaptive kernel search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Kernel space mapping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CA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128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48A6CE-2EDD-17B1-A3D7-64AF490A6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9EFD229-0A16-F3F3-F441-F8959A8015C2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5528276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Calibration Mechanism</a:t>
            </a:r>
            <a:endParaRPr lang="en-US" sz="19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D3C881-D44F-3F10-B5F4-65A4B0881F37}"/>
              </a:ext>
            </a:extLst>
          </p:cNvPr>
          <p:cNvSpPr txBox="1"/>
          <p:nvPr/>
        </p:nvSpPr>
        <p:spPr>
          <a:xfrm>
            <a:off x="633280" y="1886288"/>
            <a:ext cx="2327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Ideal Point Position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7D47DCA-C5A0-DCF3-18F1-17C869275F31}"/>
              </a:ext>
            </a:extLst>
          </p:cNvPr>
          <p:cNvSpPr/>
          <p:nvPr/>
        </p:nvSpPr>
        <p:spPr>
          <a:xfrm>
            <a:off x="3151656" y="1628128"/>
            <a:ext cx="2880844" cy="88565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Point Translation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5CD79C-FA12-3BE8-3493-F225A16EBF72}"/>
              </a:ext>
            </a:extLst>
          </p:cNvPr>
          <p:cNvSpPr txBox="1"/>
          <p:nvPr/>
        </p:nvSpPr>
        <p:spPr>
          <a:xfrm>
            <a:off x="6448861" y="1886288"/>
            <a:ext cx="2327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Code/Index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3B9BAE4-5DA3-D929-6B0A-2B6CE9415BC7}"/>
              </a:ext>
            </a:extLst>
          </p:cNvPr>
          <p:cNvSpPr/>
          <p:nvPr/>
        </p:nvSpPr>
        <p:spPr>
          <a:xfrm rot="5400000">
            <a:off x="6102763" y="3138164"/>
            <a:ext cx="2134420" cy="885652"/>
          </a:xfrm>
          <a:prstGeom prst="righ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Measurement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8F0964-CE48-FC6C-0CBA-FE697584F757}"/>
              </a:ext>
            </a:extLst>
          </p:cNvPr>
          <p:cNvSpPr txBox="1"/>
          <p:nvPr/>
        </p:nvSpPr>
        <p:spPr>
          <a:xfrm>
            <a:off x="5548063" y="4860540"/>
            <a:ext cx="32286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Measurement Point Position</a:t>
            </a:r>
          </a:p>
        </p:txBody>
      </p:sp>
      <p:sp>
        <p:nvSpPr>
          <p:cNvPr id="25" name="Arrow: Bent-Up 24">
            <a:extLst>
              <a:ext uri="{FF2B5EF4-FFF2-40B4-BE49-F238E27FC236}">
                <a16:creationId xmlns:a16="http://schemas.microsoft.com/office/drawing/2014/main" id="{A49F0F68-8C07-2A4D-90D3-EBC821C8DFB8}"/>
              </a:ext>
            </a:extLst>
          </p:cNvPr>
          <p:cNvSpPr/>
          <p:nvPr/>
        </p:nvSpPr>
        <p:spPr>
          <a:xfrm flipH="1">
            <a:off x="1110180" y="2738072"/>
            <a:ext cx="3849170" cy="2491800"/>
          </a:xfrm>
          <a:prstGeom prst="bentUpArrow">
            <a:avLst>
              <a:gd name="adj1" fmla="val 17610"/>
              <a:gd name="adj2" fmla="val 25000"/>
              <a:gd name="adj3" fmla="val 2500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Point Finding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5F3CA76-85F1-D590-8DB9-75E4F3E23AD4}"/>
              </a:ext>
            </a:extLst>
          </p:cNvPr>
          <p:cNvSpPr txBox="1"/>
          <p:nvPr/>
        </p:nvSpPr>
        <p:spPr>
          <a:xfrm>
            <a:off x="2082265" y="2680375"/>
            <a:ext cx="952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Next*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5017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48A6CE-2EDD-17B1-A3D7-64AF490A6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9EFD229-0A16-F3F3-F441-F8959A8015C2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5528276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Unsupervised Calibration</a:t>
            </a:r>
            <a:endParaRPr lang="en-US" sz="19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D3C881-D44F-3F10-B5F4-65A4B0881F37}"/>
              </a:ext>
            </a:extLst>
          </p:cNvPr>
          <p:cNvSpPr txBox="1"/>
          <p:nvPr/>
        </p:nvSpPr>
        <p:spPr>
          <a:xfrm>
            <a:off x="633280" y="1886288"/>
            <a:ext cx="2327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Ideal Point Position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7D47DCA-C5A0-DCF3-18F1-17C869275F31}"/>
              </a:ext>
            </a:extLst>
          </p:cNvPr>
          <p:cNvSpPr/>
          <p:nvPr/>
        </p:nvSpPr>
        <p:spPr>
          <a:xfrm>
            <a:off x="3151656" y="1628128"/>
            <a:ext cx="2880844" cy="88565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Point Translation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5CD79C-FA12-3BE8-3493-F225A16EBF72}"/>
              </a:ext>
            </a:extLst>
          </p:cNvPr>
          <p:cNvSpPr txBox="1"/>
          <p:nvPr/>
        </p:nvSpPr>
        <p:spPr>
          <a:xfrm>
            <a:off x="6448861" y="1886288"/>
            <a:ext cx="2327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Code/Index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EA5D17-A2E6-4EE7-D553-247148F2BE86}"/>
              </a:ext>
            </a:extLst>
          </p:cNvPr>
          <p:cNvSpPr txBox="1"/>
          <p:nvPr/>
        </p:nvSpPr>
        <p:spPr>
          <a:xfrm>
            <a:off x="638610" y="3027697"/>
            <a:ext cx="717823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Once Point Translation is established through pre-characterization algorithm or machine learning, the point translation algorithm computes LUT for all the ideal points.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Much fewer measurements needed for calibration.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Worse result than validated calibration.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Need accurate translation since we are not relying on kernel search.</a:t>
            </a:r>
          </a:p>
        </p:txBody>
      </p:sp>
    </p:spTree>
    <p:extLst>
      <p:ext uri="{BB962C8B-B14F-4D97-AF65-F5344CB8AC3E}">
        <p14:creationId xmlns:p14="http://schemas.microsoft.com/office/powerpoint/2010/main" val="1847525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0FAB99-F744-21AF-3A5D-33FB96CF7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624C5-B77D-7BAD-4FF9-10082801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8E5F31C-5683-028F-C92C-DCC83F317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146" y="1910852"/>
            <a:ext cx="2998530" cy="30312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AD17744-04A0-2E74-6553-8571AD9BDBD3}"/>
              </a:ext>
            </a:extLst>
          </p:cNvPr>
          <p:cNvSpPr txBox="1"/>
          <p:nvPr/>
        </p:nvSpPr>
        <p:spPr>
          <a:xfrm>
            <a:off x="5095146" y="5144809"/>
            <a:ext cx="2327876" cy="82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1134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0.59674°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-32.3763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EE600D-0C9F-271A-FE3D-2FD2DFC7F80B}"/>
              </a:ext>
            </a:extLst>
          </p:cNvPr>
          <p:cNvSpPr txBox="1"/>
          <p:nvPr/>
        </p:nvSpPr>
        <p:spPr>
          <a:xfrm>
            <a:off x="5095146" y="1052974"/>
            <a:ext cx="2327876" cy="7091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Separate-Indexing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</a:t>
            </a:r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gain and phase profile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00E9167-75CE-7A80-1078-E09B2B4B0C05}"/>
              </a:ext>
            </a:extLst>
          </p:cNvPr>
          <p:cNvSpPr txBox="1">
            <a:spLocks/>
          </p:cNvSpPr>
          <p:nvPr/>
        </p:nvSpPr>
        <p:spPr>
          <a:xfrm>
            <a:off x="218807" y="300886"/>
            <a:ext cx="8264107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800" dirty="0"/>
              <a:t>Improved Separate-Indexing Pre-Characterization</a:t>
            </a:r>
            <a:endParaRPr lang="en-US" sz="13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9E84A1-BB10-5434-188E-7EA91A52EA78}"/>
              </a:ext>
            </a:extLst>
          </p:cNvPr>
          <p:cNvSpPr txBox="1"/>
          <p:nvPr/>
        </p:nvSpPr>
        <p:spPr>
          <a:xfrm>
            <a:off x="704065" y="5144809"/>
            <a:ext cx="2327876" cy="82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1233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0.75647°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-32.6778 dB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3E0529-842D-1F27-5FA6-97C0473EFB0E}"/>
              </a:ext>
            </a:extLst>
          </p:cNvPr>
          <p:cNvSpPr txBox="1"/>
          <p:nvPr/>
        </p:nvSpPr>
        <p:spPr>
          <a:xfrm>
            <a:off x="704065" y="1102891"/>
            <a:ext cx="2327876" cy="7091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Separate-Indexing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gain profile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3194D7-9606-9CBD-C86A-A55D5A4B1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65" y="1910928"/>
            <a:ext cx="3126530" cy="303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670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0FAB99-F744-21AF-3A5D-33FB96CF7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624C5-B77D-7BAD-4FF9-10082801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7FE12C-BDC3-7415-B5D9-4F52612460D6}"/>
              </a:ext>
            </a:extLst>
          </p:cNvPr>
          <p:cNvSpPr txBox="1"/>
          <p:nvPr/>
        </p:nvSpPr>
        <p:spPr>
          <a:xfrm>
            <a:off x="172489" y="4802481"/>
            <a:ext cx="2327876" cy="1080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168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3.1282°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-14.5345 dB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Hit rate: 7.0312%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15D26A-83E5-55E1-6604-BB93A561C2D0}"/>
              </a:ext>
            </a:extLst>
          </p:cNvPr>
          <p:cNvSpPr txBox="1"/>
          <p:nvPr/>
        </p:nvSpPr>
        <p:spPr>
          <a:xfrm>
            <a:off x="172489" y="1254885"/>
            <a:ext cx="2327876" cy="422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Outphasing</a:t>
            </a:r>
            <a:endParaRPr lang="en-US" sz="16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D17744-04A0-2E74-6553-8571AD9BDBD3}"/>
              </a:ext>
            </a:extLst>
          </p:cNvPr>
          <p:cNvSpPr txBox="1"/>
          <p:nvPr/>
        </p:nvSpPr>
        <p:spPr>
          <a:xfrm>
            <a:off x="3186933" y="4802481"/>
            <a:ext cx="2327876" cy="1080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265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1.9125°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-25.5734 dB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Hit rate: 33.3984%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EE600D-0C9F-271A-FE3D-2FD2DFC7F80B}"/>
              </a:ext>
            </a:extLst>
          </p:cNvPr>
          <p:cNvSpPr txBox="1"/>
          <p:nvPr/>
        </p:nvSpPr>
        <p:spPr>
          <a:xfrm>
            <a:off x="3186933" y="1254885"/>
            <a:ext cx="2327876" cy="422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Separate-Indexing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00E9167-75CE-7A80-1078-E09B2B4B0C05}"/>
              </a:ext>
            </a:extLst>
          </p:cNvPr>
          <p:cNvSpPr txBox="1">
            <a:spLocks/>
          </p:cNvSpPr>
          <p:nvPr/>
        </p:nvSpPr>
        <p:spPr>
          <a:xfrm>
            <a:off x="504224" y="492897"/>
            <a:ext cx="5528276" cy="59930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Unsupervised Calibration</a:t>
            </a:r>
            <a:endParaRPr lang="en-US" sz="199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4D034B-F34C-4C5C-36DD-57A692B10658}"/>
              </a:ext>
            </a:extLst>
          </p:cNvPr>
          <p:cNvSpPr txBox="1"/>
          <p:nvPr/>
        </p:nvSpPr>
        <p:spPr>
          <a:xfrm>
            <a:off x="6201377" y="1254885"/>
            <a:ext cx="2327876" cy="422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Vector-Sum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33440E-987A-0D11-7127-59BB4F97B01E}"/>
              </a:ext>
            </a:extLst>
          </p:cNvPr>
          <p:cNvSpPr txBox="1"/>
          <p:nvPr/>
        </p:nvSpPr>
        <p:spPr>
          <a:xfrm>
            <a:off x="6201377" y="4808375"/>
            <a:ext cx="2327876" cy="1080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 measurements: 111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 RMSE: 1.2445°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Gain RMSE: -24.1766 dB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Hit rate: 100%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DCFD49-0C76-830C-A579-1A7008308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555" y="1937784"/>
            <a:ext cx="2751450" cy="27031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4F0B6CB-6CCD-7277-911A-0B60943A2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6933" y="1937784"/>
            <a:ext cx="2785585" cy="27207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6FED35-C3AB-7BF6-D222-C1384878B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489" y="1937785"/>
            <a:ext cx="2808357" cy="2720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033696"/>
      </p:ext>
    </p:extLst>
  </p:cSld>
  <p:clrMapOvr>
    <a:masterClrMapping/>
  </p:clrMapOvr>
</p:sld>
</file>

<file path=ppt/theme/theme1.xml><?xml version="1.0" encoding="utf-8"?>
<a:theme xmlns:a="http://schemas.openxmlformats.org/drawingml/2006/main" name="UofWaterloo_WhiteBkgrd">
  <a:themeElements>
    <a:clrScheme name="Custom 7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8000B3"/>
      </a:accent1>
      <a:accent2>
        <a:srgbClr val="0C0C0C"/>
      </a:accent2>
      <a:accent3>
        <a:srgbClr val="BD33DA"/>
      </a:accent3>
      <a:accent4>
        <a:srgbClr val="CFB3E6"/>
      </a:accent4>
      <a:accent5>
        <a:srgbClr val="57058A"/>
      </a:accent5>
      <a:accent6>
        <a:srgbClr val="F1F1F1"/>
      </a:accent6>
      <a:hlink>
        <a:srgbClr val="57058A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engineering_16x9" id="{13A97B2F-F17F-6849-9F82-B721B10E3869}" vid="{A4E74281-1FF5-2047-BC63-3BF2D22759F3}"/>
    </a:ext>
  </a:extLst>
</a:theme>
</file>

<file path=ppt/theme/theme2.xml><?xml version="1.0" encoding="utf-8"?>
<a:theme xmlns:a="http://schemas.openxmlformats.org/drawingml/2006/main" name="UofWaterloo_WhiteBkgrd">
  <a:themeElements>
    <a:clrScheme name="Custom 7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8000B3"/>
      </a:accent1>
      <a:accent2>
        <a:srgbClr val="0C0C0C"/>
      </a:accent2>
      <a:accent3>
        <a:srgbClr val="BD33DA"/>
      </a:accent3>
      <a:accent4>
        <a:srgbClr val="CFB3E6"/>
      </a:accent4>
      <a:accent5>
        <a:srgbClr val="57058A"/>
      </a:accent5>
      <a:accent6>
        <a:srgbClr val="F1F1F1"/>
      </a:accent6>
      <a:hlink>
        <a:srgbClr val="57058A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engineering_16x9" id="{13A97B2F-F17F-6849-9F82-B721B10E3869}" vid="{A4E74281-1FF5-2047-BC63-3BF2D22759F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E4A2BACE12A747B2DA55C5EC1FAFDE" ma:contentTypeVersion="2" ma:contentTypeDescription="Create a new document." ma:contentTypeScope="" ma:versionID="c524b0ddf370ff32b2bc58dfc160bada">
  <xsd:schema xmlns:xsd="http://www.w3.org/2001/XMLSchema" xmlns:xs="http://www.w3.org/2001/XMLSchema" xmlns:p="http://schemas.microsoft.com/office/2006/metadata/properties" xmlns:ns2="5c12949e-1247-4829-b416-ce87d1ccd76e" targetNamespace="http://schemas.microsoft.com/office/2006/metadata/properties" ma:root="true" ma:fieldsID="b21e7f3b310d4561aa15a9bb4055d326" ns2:_="">
    <xsd:import namespace="5c12949e-1247-4829-b416-ce87d1ccd76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12949e-1247-4829-b416-ce87d1ccd7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2D7DC69-EAE9-46A7-A223-5279C5A5422A}">
  <ds:schemaRefs>
    <ds:schemaRef ds:uri="5c12949e-1247-4829-b416-ce87d1ccd76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1EB949F-2EAE-4A0F-91B2-F482364FA50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C80DF8-47EB-4D85-9C1E-1DE0A371A277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5c12949e-1247-4829-b416-ce87d1ccd76e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82804</TotalTime>
  <Words>594</Words>
  <Application>Microsoft Office PowerPoint</Application>
  <PresentationFormat>On-screen Show (4:3)</PresentationFormat>
  <Paragraphs>147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Abadi Extra Light</vt:lpstr>
      <vt:lpstr>Arial</vt:lpstr>
      <vt:lpstr>Calibri</vt:lpstr>
      <vt:lpstr>Georgia</vt:lpstr>
      <vt:lpstr>Impact</vt:lpstr>
      <vt:lpstr>Open Sans</vt:lpstr>
      <vt:lpstr>Verdana</vt:lpstr>
      <vt:lpstr>Wingdings</vt:lpstr>
      <vt:lpstr>UofWaterloo_WhiteBkgrd</vt:lpstr>
      <vt:lpstr>UofWaterloo_WhiteBkgrd</vt:lpstr>
      <vt:lpstr>An Adaptive Calibration Algorithm Using Progressive Measurement and Accelerated Measurement Prediction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TRL Calibration</dc:title>
  <dc:creator>Yuxuan Chen</dc:creator>
  <cp:lastModifiedBy>Yuxuan Chen</cp:lastModifiedBy>
  <cp:revision>405</cp:revision>
  <dcterms:created xsi:type="dcterms:W3CDTF">2021-02-02T16:52:18Z</dcterms:created>
  <dcterms:modified xsi:type="dcterms:W3CDTF">2023-10-10T18:02:47Z</dcterms:modified>
</cp:coreProperties>
</file>

<file path=docProps/thumbnail.jpeg>
</file>